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4" r:id="rId2"/>
    <p:sldId id="469" r:id="rId3"/>
    <p:sldId id="473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71" r:id="rId15"/>
  </p:sldIdLst>
  <p:sldSz cx="12192000" cy="6858000"/>
  <p:notesSz cx="6858000" cy="9144000"/>
  <p:embeddedFontLst>
    <p:embeddedFont>
      <p:font typeface="Pretendard" panose="02000503000000020004" pitchFamily="2" charset="-127"/>
      <p:regular r:id="rId18"/>
      <p:bold r:id="rId19"/>
    </p:embeddedFont>
    <p:embeddedFont>
      <p:font typeface="Pretendard ExtraBold" panose="02000903000000020004" pitchFamily="2" charset="-127"/>
      <p:bold r:id="rId20"/>
    </p:embeddedFont>
    <p:embeddedFont>
      <p:font typeface="Pretendard SemiBold" panose="02000703000000020004" pitchFamily="2" charset="-127"/>
      <p:bold r:id="rId21"/>
    </p:embeddedFont>
    <p:embeddedFont>
      <p:font typeface="Pretendard Variable Light" panose="02000003000000020004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640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7BD"/>
    <a:srgbClr val="003481"/>
    <a:srgbClr val="0D0D0D"/>
    <a:srgbClr val="CD0F41"/>
    <a:srgbClr val="003058"/>
    <a:srgbClr val="115445"/>
    <a:srgbClr val="1A806A"/>
    <a:srgbClr val="46ECCB"/>
    <a:srgbClr val="F2F2F2"/>
    <a:srgbClr val="B4C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9" autoAdjust="0"/>
    <p:restoredTop sz="89710" autoAdjust="0"/>
  </p:normalViewPr>
  <p:slideViewPr>
    <p:cSldViewPr snapToGrid="0" showGuides="1">
      <p:cViewPr varScale="1">
        <p:scale>
          <a:sx n="102" d="100"/>
          <a:sy n="102" d="100"/>
        </p:scale>
        <p:origin x="390" y="72"/>
      </p:cViewPr>
      <p:guideLst>
        <p:guide orient="horz" pos="640"/>
        <p:guide orient="horz" pos="39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0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Last :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r>
              <a:rPr lang="en-US" altLang="ko-KR" dirty="0" err="1"/>
              <a:t>ReLU</a:t>
            </a:r>
            <a:endParaRPr lang="en-US" altLang="ko-KR" dirty="0"/>
          </a:p>
          <a:p>
            <a:r>
              <a:rPr lang="en-US" altLang="ko-KR" dirty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5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차이점 </a:t>
            </a:r>
            <a:r>
              <a:rPr lang="en-US" altLang="ko-KR" dirty="0"/>
              <a:t>: </a:t>
            </a:r>
            <a:r>
              <a:rPr lang="ko-KR" altLang="en-US" dirty="0"/>
              <a:t>깊이</a:t>
            </a:r>
            <a:endParaRPr lang="en-US" altLang="ko-KR" dirty="0"/>
          </a:p>
          <a:p>
            <a:r>
              <a:rPr lang="en-US" altLang="ko-KR" dirty="0"/>
              <a:t>Channel : 64 -&gt; 128 -&gt; 256 -&gt; 512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4862EA-90FE-BEEF-1A97-91C380847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F5BF30-5417-49BE-047A-12A532413387}"/>
              </a:ext>
            </a:extLst>
          </p:cNvPr>
          <p:cNvSpPr/>
          <p:nvPr userDrawn="1"/>
        </p:nvSpPr>
        <p:spPr>
          <a:xfrm>
            <a:off x="0" y="0"/>
            <a:ext cx="12192000" cy="573283"/>
          </a:xfrm>
          <a:prstGeom prst="rect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091016" y="6318326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algn="r"/>
              <a:t>‹#›</a:t>
            </a:fld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A45F8D-DB4A-9042-1AFA-2928B8EC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65677"/>
            <a:ext cx="4818743" cy="478578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1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953071" y="35450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2023.03.03</a:t>
            </a:r>
            <a:endParaRPr lang="ko-KR" altLang="en-US" sz="1400" dirty="0" err="1"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B4620-3B0C-4817-A148-5CBD5E108D70}"/>
              </a:ext>
            </a:extLst>
          </p:cNvPr>
          <p:cNvSpPr txBox="1"/>
          <p:nvPr/>
        </p:nvSpPr>
        <p:spPr>
          <a:xfrm>
            <a:off x="1448371" y="2505670"/>
            <a:ext cx="8567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Very Deep Convolutional Networks for Large-Scale Image Recognition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4FA56-5E7A-6259-72D3-B1E77F05289D}"/>
              </a:ext>
            </a:extLst>
          </p:cNvPr>
          <p:cNvSpPr txBox="1"/>
          <p:nvPr/>
        </p:nvSpPr>
        <p:spPr>
          <a:xfrm>
            <a:off x="6364061" y="4762053"/>
            <a:ext cx="3905250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전북대학교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CV Lab.</a:t>
            </a:r>
          </a:p>
          <a:p>
            <a:pPr algn="r">
              <a:lnSpc>
                <a:spcPct val="130000"/>
              </a:lnSpc>
            </a:pP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고경수</a:t>
            </a:r>
            <a:endParaRPr lang="en-US" altLang="ko-KR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D57FDF-629F-D3E4-0276-639D74E25E1A}"/>
              </a:ext>
            </a:extLst>
          </p:cNvPr>
          <p:cNvCxnSpPr/>
          <p:nvPr/>
        </p:nvCxnSpPr>
        <p:spPr>
          <a:xfrm>
            <a:off x="1638871" y="2471340"/>
            <a:ext cx="1803400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593F43-2529-27A6-36CF-CBEE3C34A8B1}"/>
              </a:ext>
            </a:extLst>
          </p:cNvPr>
          <p:cNvSpPr txBox="1"/>
          <p:nvPr/>
        </p:nvSpPr>
        <p:spPr>
          <a:xfrm>
            <a:off x="1448371" y="4018430"/>
            <a:ext cx="856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Karen </a:t>
            </a:r>
            <a:r>
              <a:rPr lang="en-US" altLang="ko-KR" sz="1600" spc="-150" dirty="0" err="1">
                <a:solidFill>
                  <a:schemeClr val="bg1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Simonyan</a:t>
            </a:r>
            <a:r>
              <a:rPr lang="en-US" altLang="ko-KR" sz="1600" spc="-150" dirty="0">
                <a:solidFill>
                  <a:schemeClr val="bg1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&amp; Andrew Zisserman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18424-522D-2323-9C1D-120E95899F76}"/>
              </a:ext>
            </a:extLst>
          </p:cNvPr>
          <p:cNvSpPr txBox="1"/>
          <p:nvPr/>
        </p:nvSpPr>
        <p:spPr>
          <a:xfrm>
            <a:off x="1448371" y="4259912"/>
            <a:ext cx="856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ICLR (2015)</a:t>
            </a: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Experiments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792643"/>
            <a:ext cx="11268323" cy="245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Experiments – Single Scale Evaluation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 response normalization(LRN)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ConvNet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depth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증가할수록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error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감소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(error rate : A &gt; B &gt; C &gt; D &gt; E)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때의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Scale jittering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효과가 좋음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FD35D1-73E3-09C6-3E95-80BD23EF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21" y="2967187"/>
            <a:ext cx="8244758" cy="35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59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Experiments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792643"/>
            <a:ext cx="11268323" cy="245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Experiments – Multi Scale Evaluation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때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Scale jittering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적용한 것이 더 나은 성능을 보인다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ConvNet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depth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증가할수록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error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감소하였다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때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Scale jittering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적용한 것이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Scale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고정한 것 보다 성능이 좋았다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759CE8-54E6-D014-B121-B0F563C51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82" y="3042303"/>
            <a:ext cx="8571836" cy="31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58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Experiments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792643"/>
            <a:ext cx="11268323" cy="85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Experiments – Multi Crop Evaluation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895B53-77B5-C162-9C13-4FE01926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60" y="2666631"/>
            <a:ext cx="8593077" cy="213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0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Experiments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792643"/>
            <a:ext cx="11268323" cy="85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Experiments – </a:t>
            </a:r>
            <a:r>
              <a:rPr lang="en-US" altLang="ko-KR" sz="2000" b="1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ConvNet</a:t>
            </a: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Fusion</a:t>
            </a: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AC85E8-F58E-CEE5-9EA7-20F35F5E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77" y="2690224"/>
            <a:ext cx="8595644" cy="252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1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7162D7-BE69-83CD-9769-12B5FF2CE918}"/>
              </a:ext>
            </a:extLst>
          </p:cNvPr>
          <p:cNvSpPr/>
          <p:nvPr/>
        </p:nvSpPr>
        <p:spPr>
          <a:xfrm>
            <a:off x="3682083" y="2594308"/>
            <a:ext cx="4827834" cy="133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66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214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1801311"/>
            <a:ext cx="11268323" cy="325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The Large public image repositories (ImageNet)</a:t>
            </a:r>
          </a:p>
          <a:p>
            <a:pPr algn="just">
              <a:lnSpc>
                <a:spcPct val="130000"/>
              </a:lnSpc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GPU /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large-scale distributed clusters  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 대규모 이미지 및 비디오 인식이 가능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2012 </a:t>
            </a:r>
            <a:r>
              <a:rPr lang="en-US" altLang="ko-KR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AlexNet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아키텍처를 개선하려는 많은 시도들이 있었음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receptive field,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stride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 논문에서는 아키텍처 설계의 중요한 측면인 </a:t>
            </a:r>
            <a:r>
              <a:rPr lang="ko-KR" altLang="en-US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깊이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대해 다룬다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계층에서 매우 작은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3x3 Convolution Filter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사용하여 네트워크 깊이를 꾸준히 증가시킨다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62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849204"/>
            <a:ext cx="11268323" cy="2055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Architecture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Training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동안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ConvNet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 Size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224x224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고정된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RGB image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매우 작은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3x3 convolution layer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 padding, 1 stride)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Max Pooling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2x2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크기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stride = 2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Convolution layers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뒤에는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FC 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E13951-98A8-E1D4-2C3D-F7EEBD6C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01" y="3209203"/>
            <a:ext cx="5970396" cy="336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9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849204"/>
            <a:ext cx="11268323" cy="85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Configurations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1x1 filter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2EC7896-4CAD-3EDF-5AB9-299F738A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4" y="1846166"/>
            <a:ext cx="5408972" cy="481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3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63BB374-6DFC-A244-93CD-82580FB37B4A}"/>
                  </a:ext>
                </a:extLst>
              </p:cNvPr>
              <p:cNvSpPr/>
              <p:nvPr/>
            </p:nvSpPr>
            <p:spPr>
              <a:xfrm>
                <a:off x="461838" y="849204"/>
                <a:ext cx="11268323" cy="252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Discussion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 err="1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AlexNet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filter : 11x11 (stride = 4)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 err="1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VggNet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filter : 3x3 (stride = 1)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개의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3x3 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필터를 쌓으면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7x7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receptive field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가진다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.</a:t>
                </a: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활성화 함수</a:t>
                </a:r>
                <a:endPara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파라미터 수   </a:t>
                </a:r>
                <a14:m>
                  <m:oMath xmlns:m="http://schemas.openxmlformats.org/officeDocument/2006/math">
                    <m:r>
                      <a:rPr lang="en-US" altLang="ko-KR" sz="2000" i="1" kern="1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3(</m:t>
                    </m:r>
                    <m:sSup>
                      <m:sSupPr>
                        <m:ctrlP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3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C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27</m:t>
                        </m:r>
                        <m:r>
                          <m:rPr>
                            <m:sty m:val="p"/>
                          </m:rP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C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kern="1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7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kern="1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2000" i="1" kern="1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49</m:t>
                    </m:r>
                    <m:sSup>
                      <m:sSupPr>
                        <m:ctrlP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C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63BB374-6DFC-A244-93CD-82580FB37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8" y="849204"/>
                <a:ext cx="11268323" cy="2526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63DBACB4-AA10-53DE-51CF-8019FC31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39" y="3376081"/>
            <a:ext cx="4275719" cy="325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7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63BB374-6DFC-A244-93CD-82580FB37B4A}"/>
                  </a:ext>
                </a:extLst>
              </p:cNvPr>
              <p:cNvSpPr/>
              <p:nvPr/>
            </p:nvSpPr>
            <p:spPr>
              <a:xfrm>
                <a:off x="461838" y="849204"/>
                <a:ext cx="11268323" cy="5656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Classification Framework - Training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이미지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crop 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방식을 제외하고 </a:t>
                </a:r>
                <a:r>
                  <a:rPr lang="en-US" altLang="ko-KR" sz="2000" kern="100" dirty="0" err="1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AlexNet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훈련 절차를 따른다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.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Batch size = 256	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Momentum = 0.9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Weight decay = 5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kern="100" dirty="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pPr>
                      <m:e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 kern="1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4</m:t>
                        </m:r>
                      </m:sup>
                    </m:sSup>
                  </m:oMath>
                </a14:m>
                <a:endPara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Learning rate =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0.01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Iteration = 370K(epoch = 74) 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← </a:t>
                </a:r>
                <a:r>
                  <a:rPr lang="en-US" altLang="ko-KR" sz="2000" kern="100" dirty="0" err="1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AlexNet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보다 많은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parameter /</a:t>
                </a:r>
                <a:r>
                  <a:rPr lang="ko-KR" altLang="en-US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적은 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epoch</a:t>
                </a: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pre-initialization</a:t>
                </a: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Augmentation</a:t>
                </a: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Random horizontal flipping</a:t>
                </a: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Random RGB </a:t>
                </a:r>
                <a:r>
                  <a:rPr lang="en-US" altLang="ko-KR" sz="2000" kern="100" dirty="0" err="1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colour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shift</a:t>
                </a:r>
              </a:p>
              <a:p>
                <a:pPr marL="1257300" lvl="2" indent="-3429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Image rescaling &amp; image crop</a:t>
                </a:r>
                <a:r>
                  <a:rPr lang="en-US" altLang="ko-KR" sz="2000" kern="10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63BB374-6DFC-A244-93CD-82580FB37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8" y="849204"/>
                <a:ext cx="11268323" cy="56560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24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849204"/>
            <a:ext cx="11268323" cy="285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Framework - Training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Augmentation</a:t>
            </a:r>
          </a:p>
          <a:p>
            <a:pPr marL="1257300" lvl="2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Image rescaling &amp; image crop</a:t>
            </a:r>
          </a:p>
          <a:p>
            <a:pPr marL="1828800" lvl="3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 size = 256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혹은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 size = 384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고정하여 진행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marL="1828800" lvl="3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[256, 512]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범위에서 랜덤하게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rescaling (scale jittering)</a:t>
            </a:r>
          </a:p>
          <a:p>
            <a:pPr lvl="4" algn="just">
              <a:lnSpc>
                <a:spcPct val="130000"/>
              </a:lnSpc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물체가 다양한 사이즈로 나타나기에 학습에 이점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4" algn="just">
              <a:lnSpc>
                <a:spcPct val="130000"/>
              </a:lnSpc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속도의 이유로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fine-tuning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97DA3-E6BD-8C2B-3F14-AB59DD1C5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55" y="3695518"/>
            <a:ext cx="4991890" cy="316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5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1801311"/>
            <a:ext cx="11268323" cy="325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Framework - Testing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마지막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FC layer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Convolution layer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변환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(Fully-Convolutional Network)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이미지에 적용한 결과물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클래스 수와 동일한 채널 수를 갖는 클래스 점수 맵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257300" lvl="2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클래스 점수 </a:t>
            </a:r>
            <a:r>
              <a:rPr lang="ko-KR" altLang="en-US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맵은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공간 해상도가 입력 이미지 크기에 따라 변함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257300" lvl="2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최종적으로 이미지의 고정 크기 클래스 점수 벡터를 얻기 위해 클래스 점수 </a:t>
            </a:r>
            <a:r>
              <a:rPr lang="ko-KR" altLang="en-US" sz="2000" kern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맵을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공간적으로  평균화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이미지를 수평으로 뒤집어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 Set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증강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47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1347-EA2F-00A9-36EA-F9068EB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Experiments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BB374-6DFC-A244-93CD-82580FB37B4A}"/>
              </a:ext>
            </a:extLst>
          </p:cNvPr>
          <p:cNvSpPr/>
          <p:nvPr/>
        </p:nvSpPr>
        <p:spPr>
          <a:xfrm>
            <a:off x="461838" y="1801311"/>
            <a:ext cx="11268323" cy="365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Experiments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Dataset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: Validation : Test = 1.3M : 50K : 100K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 성능 측정 방법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top-1 error : 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잘못 분류된 이미지의 비율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914400" lvl="1" indent="-457200" algn="just">
              <a:lnSpc>
                <a:spcPct val="130000"/>
              </a:lnSpc>
              <a:buAutoNum type="arabicPeriod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top-5 error : top-5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예측된 카테고리에 정답이 없는 이미지의 비율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algn="just">
              <a:lnSpc>
                <a:spcPct val="130000"/>
              </a:lnSpc>
            </a:pP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algn="just">
              <a:lnSpc>
                <a:spcPct val="130000"/>
              </a:lnSpc>
            </a:pP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실험은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set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</a:t>
            </a: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</a:t>
            </a:r>
            <a:r>
              <a:rPr lang="ko-KR" altLang="en-US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사용하여 진행됨</a:t>
            </a:r>
            <a:endParaRPr lang="en-US" altLang="ko-KR" sz="2000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17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diamon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17644</TotalTime>
  <Words>521</Words>
  <Application>Microsoft Office PowerPoint</Application>
  <PresentationFormat>와이드스크린</PresentationFormat>
  <Paragraphs>97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SemiBold</vt:lpstr>
      <vt:lpstr>Pretendard</vt:lpstr>
      <vt:lpstr>Pretendard ExtraBold</vt:lpstr>
      <vt:lpstr>맑은 고딕</vt:lpstr>
      <vt:lpstr>Pretendard Variable Light</vt:lpstr>
      <vt:lpstr>Cambria Math</vt:lpstr>
      <vt:lpstr>Arial</vt:lpstr>
      <vt:lpstr>Office 테마</vt:lpstr>
      <vt:lpstr>PowerPoint 프레젠테이션</vt:lpstr>
      <vt:lpstr>Introduction</vt:lpstr>
      <vt:lpstr>Method</vt:lpstr>
      <vt:lpstr>Method</vt:lpstr>
      <vt:lpstr>Method</vt:lpstr>
      <vt:lpstr>Method</vt:lpstr>
      <vt:lpstr>Method</vt:lpstr>
      <vt:lpstr>Method</vt:lpstr>
      <vt:lpstr>Experiments</vt:lpstr>
      <vt:lpstr>Experiments</vt:lpstr>
      <vt:lpstr>Experiments</vt:lpstr>
      <vt:lpstr>Experiments</vt:lpstr>
      <vt:lpstr>Experiments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고 경수</cp:lastModifiedBy>
  <cp:revision>1283</cp:revision>
  <dcterms:created xsi:type="dcterms:W3CDTF">2022-02-02T04:32:22Z</dcterms:created>
  <dcterms:modified xsi:type="dcterms:W3CDTF">2023-03-02T11:28:12Z</dcterms:modified>
</cp:coreProperties>
</file>